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1" r:id="rId6"/>
    <p:sldId id="266" r:id="rId7"/>
    <p:sldId id="258" r:id="rId8"/>
    <p:sldId id="260" r:id="rId9"/>
    <p:sldId id="267" r:id="rId10"/>
    <p:sldId id="268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syha.net/index.php/spisok/vzvolnovannost?layout=default" TargetMode="External"/><Relationship Id="rId3" Type="http://schemas.openxmlformats.org/officeDocument/2006/relationships/hyperlink" Target="http://www.psyha.net/index.php/progivanie/168-gorech?layout=default" TargetMode="External"/><Relationship Id="rId7" Type="http://schemas.openxmlformats.org/officeDocument/2006/relationships/hyperlink" Target="http://www.psyha.net/index.php/spisok/vozmushenie?layout=default" TargetMode="External"/><Relationship Id="rId12" Type="http://schemas.openxmlformats.org/officeDocument/2006/relationships/hyperlink" Target="http://www.psyha.net/index.php/spisok/gnev?layout=defaul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syha.net/index.php/spisok/negodovanie?layout=default" TargetMode="External"/><Relationship Id="rId11" Type="http://schemas.openxmlformats.org/officeDocument/2006/relationships/hyperlink" Target="http://www.psyha.net/index.php/spisok/bechenstvo?layout=default" TargetMode="External"/><Relationship Id="rId5" Type="http://schemas.openxmlformats.org/officeDocument/2006/relationships/hyperlink" Target="http://www.psyha.net/index.php/spisok/zlost?layout=default" TargetMode="External"/><Relationship Id="rId10" Type="http://schemas.openxmlformats.org/officeDocument/2006/relationships/hyperlink" Target="http://www.psyha.net/index.php/spisok/obida?layout=default" TargetMode="External"/><Relationship Id="rId4" Type="http://schemas.openxmlformats.org/officeDocument/2006/relationships/hyperlink" Target="http://www.psyha.net/index.php/spisok/dosada?layout=default" TargetMode="External"/><Relationship Id="rId9" Type="http://schemas.openxmlformats.org/officeDocument/2006/relationships/hyperlink" Target="http://www.psyha.net/index.php/spisok/ozhestochenie?layout=defaul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1641" y="1777217"/>
            <a:ext cx="781235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Комплексное </a:t>
            </a:r>
            <a:r>
              <a:rPr lang="ru-RU" sz="2800" b="1" dirty="0" err="1">
                <a:latin typeface="Arial" pitchFamily="34" charset="0"/>
                <a:cs typeface="Arial" pitchFamily="34" charset="0"/>
              </a:rPr>
              <a:t>психолого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– педагогическое сопровождение детей с ОВЗ в условиях образовательного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процесса</a:t>
            </a:r>
          </a:p>
          <a:p>
            <a:pPr algn="ctr"/>
            <a:endParaRPr lang="ru-RU" sz="3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19871" y="4293096"/>
            <a:ext cx="5586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– логопед </a:t>
            </a:r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д/с «Родничок» с. Турочак </a:t>
            </a:r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Пензенко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Ю.С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83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7864" y="476672"/>
            <a:ext cx="41453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Техника «Идеальный ребенок»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40039"/>
              </p:ext>
            </p:extLst>
          </p:nvPr>
        </p:nvGraphicFramePr>
        <p:xfrm>
          <a:off x="2267744" y="980728"/>
          <a:ext cx="5976664" cy="48469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57072"/>
                <a:gridCol w="1826040"/>
                <a:gridCol w="1533029"/>
                <a:gridCol w="1160523"/>
              </a:tblGrid>
              <a:tr h="53246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Идеальный</a:t>
                      </a:r>
                      <a:r>
                        <a:rPr lang="ru-RU" sz="1400" i="1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ребенок</a:t>
                      </a:r>
                      <a:endParaRPr lang="ru-RU" sz="1400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(качества)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104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Какие</a:t>
                      </a:r>
                      <a:r>
                        <a:rPr lang="ru-RU" sz="1400" i="1" spc="-2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чувства</a:t>
                      </a:r>
                      <a:r>
                        <a:rPr lang="ru-RU" sz="1400" i="1" spc="-1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</a:t>
                      </a:r>
                      <a:r>
                        <a:rPr lang="ru-RU" sz="1400" i="1" spc="-2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испытываете,</a:t>
                      </a:r>
                      <a:r>
                        <a:rPr lang="ru-RU" sz="1400" i="1" spc="-28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если ребенок не</a:t>
                      </a:r>
                      <a:r>
                        <a:rPr lang="ru-RU" sz="1400" i="1" spc="-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такой?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1200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Сколько</a:t>
                      </a:r>
                      <a:r>
                        <a:rPr lang="ru-RU" sz="1400" i="1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ru-RU" sz="1400" i="1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этого</a:t>
                      </a:r>
                      <a:r>
                        <a:rPr lang="ru-RU" sz="1400" i="1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качества</a:t>
                      </a:r>
                      <a:r>
                        <a:rPr lang="ru-RU" sz="1400" i="1" spc="-28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1400" i="1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ребенка</a:t>
                      </a:r>
                      <a:r>
                        <a:rPr lang="ru-RU" sz="1400" i="1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400" i="1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нарушением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Ресурс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68580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добрый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беспокойство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48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отзывчивый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горечь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/>
                        </a:rPr>
                        <a:t>досада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03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веселый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злость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48">
                <a:tc>
                  <a:txBody>
                    <a:bodyPr/>
                    <a:lstStyle/>
                    <a:p>
                      <a:pPr marL="68580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счастливый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негодование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общительный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разочарование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успешный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/>
                        </a:rPr>
                        <a:t>возмущение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03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красивый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8"/>
                        </a:rPr>
                        <a:t>взволнованность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48">
                <a:tc>
                  <a:txBody>
                    <a:bodyPr/>
                    <a:lstStyle/>
                    <a:p>
                      <a:pPr marL="68580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внимательный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ожесточение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жизнерадостный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0"/>
                        </a:rPr>
                        <a:t>обида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послушный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бессилие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18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уравновешенный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1"/>
                        </a:rPr>
                        <a:t>бешенство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48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любознательный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2"/>
                        </a:rPr>
                        <a:t>гнев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ответственный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9"/>
                        </a:rPr>
                        <a:t>ожесточение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48">
                <a:tc>
                  <a:txBody>
                    <a:bodyPr/>
                    <a:lstStyle/>
                    <a:p>
                      <a:pPr marL="6858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открытый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т.д.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10"/>
                        </a:rPr>
                        <a:t>обида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28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3848" y="764704"/>
            <a:ext cx="57606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Ребёнок не лотерейный билет, на который должен пасть </a:t>
            </a:r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выигрыш. В 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каждом есть своя искра, которая может. зажигать костры счастья и </a:t>
            </a:r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истины.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3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404664"/>
            <a:ext cx="5976664" cy="3046988"/>
          </a:xfrm>
          <a:prstGeom prst="rect">
            <a:avLst/>
          </a:prstGeom>
          <a:noFill/>
          <a:ln>
            <a:noFill/>
          </a:ln>
          <a:effectLst>
            <a:innerShdw blurRad="317500">
              <a:schemeClr val="tx2">
                <a:lumMod val="60000"/>
                <a:lumOff val="40000"/>
              </a:schemeClr>
            </a:inn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Поговорим, о </a:t>
            </a:r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чём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r"/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разном, и о прочем,</a:t>
            </a: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том, что хорошо</a:t>
            </a: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хорошо не очень.</a:t>
            </a:r>
          </a:p>
          <a:p>
            <a:pPr algn="r"/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 что-то </a:t>
            </a:r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знаете Вы,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чём - то 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мне известно</a:t>
            </a: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Поговорим?</a:t>
            </a:r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Вдруг 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будет интересно</a:t>
            </a:r>
            <a:r>
              <a:rPr lang="ru-RU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40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412776"/>
            <a:ext cx="79240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Arial" pitchFamily="34" charset="0"/>
                <a:cs typeface="Arial" pitchFamily="34" charset="0"/>
              </a:rPr>
              <a:t>Психолого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– педагогическое сопровождение представляет собой </a:t>
            </a:r>
            <a:r>
              <a:rPr lang="ru-RU" sz="2400" b="1" u="sng" dirty="0">
                <a:latin typeface="Arial" pitchFamily="34" charset="0"/>
                <a:cs typeface="Arial" pitchFamily="34" charset="0"/>
              </a:rPr>
              <a:t>объединенный комплекс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нормативно - правовых, организационных, научно – исследовательских и методических мер, призванных обеспечить решение основных задач в области </a:t>
            </a:r>
            <a:r>
              <a:rPr lang="ru-RU" sz="2400" b="1" u="sng" dirty="0">
                <a:latin typeface="Arial" pitchFamily="34" charset="0"/>
                <a:cs typeface="Arial" pitchFamily="34" charset="0"/>
              </a:rPr>
              <a:t>социально – психологической поддержки.</a:t>
            </a:r>
          </a:p>
        </p:txBody>
      </p:sp>
    </p:spTree>
    <p:extLst>
      <p:ext uri="{BB962C8B-B14F-4D97-AF65-F5344CB8AC3E}">
        <p14:creationId xmlns:p14="http://schemas.microsoft.com/office/powerpoint/2010/main" val="355613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51820" y="980125"/>
            <a:ext cx="4824536" cy="1008112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СОПРОВОЖДЕНИЕ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2996952"/>
            <a:ext cx="2232248" cy="79567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ПРОЦЕСС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3968" y="3000538"/>
            <a:ext cx="2160240" cy="79208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МЕТОД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04248" y="3000538"/>
            <a:ext cx="2160240" cy="79208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СЛУЖБА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059832" y="2132856"/>
            <a:ext cx="720080" cy="50405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364088" y="2132856"/>
            <a:ext cx="0" cy="648072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128284" y="2132856"/>
            <a:ext cx="648072" cy="50405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04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1\Downloads\2022-08-23_04-31-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0648"/>
            <a:ext cx="4850415" cy="653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35696" y="404664"/>
            <a:ext cx="725455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К основным проблемам психолого-педагогического сопровождения в системе образования можно отнести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− отсутствие необходимого количества узких специалистов;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− необходимость определения места и статуса узких специалистов в  образовании;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−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недостаточное владение узкими специалистами психолого-педагогического сопровождения компетенциями по реализации полного цикла психолого-педагогического сопровождения;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− низкая включенность в процесс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психолого-педагогического сопровождения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родителей (законных представителей) обучающихся, педагогов;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−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несформированность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единой системы взаимодействия при оказании 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профессиональной помощи на разных уровнях образования.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6236151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dirty="0">
                <a:latin typeface="Arial" pitchFamily="34" charset="0"/>
                <a:cs typeface="Arial" pitchFamily="34" charset="0"/>
              </a:rPr>
              <a:t>Реестр примерных адаптированных основных образовательных </a:t>
            </a:r>
          </a:p>
          <a:p>
            <a:r>
              <a:rPr lang="ru-RU" sz="1100" dirty="0">
                <a:latin typeface="Arial" pitchFamily="34" charset="0"/>
                <a:cs typeface="Arial" pitchFamily="34" charset="0"/>
              </a:rPr>
              <a:t>программ. – URL: https://fgosreestr.ru/</a:t>
            </a:r>
          </a:p>
        </p:txBody>
      </p:sp>
    </p:spTree>
    <p:extLst>
      <p:ext uri="{BB962C8B-B14F-4D97-AF65-F5344CB8AC3E}">
        <p14:creationId xmlns:p14="http://schemas.microsoft.com/office/powerpoint/2010/main" val="33421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604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Особенности консультирования родителей детей с ОВЗ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4653136"/>
            <a:ext cx="588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Старый школьный афоризм гласит: «Самое сложное в работе с детьми – это работа с их родителями».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926562"/>
            <a:ext cx="2690752" cy="269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24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656" y="332656"/>
            <a:ext cx="784887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Этапы переживания психологической травмы:</a:t>
            </a:r>
          </a:p>
          <a:p>
            <a:pPr algn="ctr"/>
            <a:endParaRPr lang="ru-RU" sz="1600" b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Первая </a:t>
            </a:r>
            <a:r>
              <a:rPr lang="ru-RU" sz="1600" b="1" u="sng" dirty="0">
                <a:latin typeface="Arial" pitchFamily="34" charset="0"/>
                <a:cs typeface="Arial" pitchFamily="34" charset="0"/>
              </a:rPr>
              <a:t>фаза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“шок”, характеризуется состоянием растерянности родителей, беспомощности, страха, возникновением чувства собственной неполноценности.</a:t>
            </a:r>
          </a:p>
          <a:p>
            <a:endParaRPr lang="ru-RU" sz="16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600" b="1" u="sng" dirty="0">
                <a:latin typeface="Arial" pitchFamily="34" charset="0"/>
                <a:cs typeface="Arial" pitchFamily="34" charset="0"/>
              </a:rPr>
              <a:t>Вторая фаза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“неадекватное отношение к дефекту”, характеризующаяся негативизмом и отрицанием поставленного диагноза, что является своеобразной защитной реакцией.</a:t>
            </a:r>
          </a:p>
          <a:p>
            <a:endParaRPr lang="ru-RU" sz="16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600" b="1" u="sng" dirty="0">
                <a:latin typeface="Arial" pitchFamily="34" charset="0"/>
                <a:cs typeface="Arial" pitchFamily="34" charset="0"/>
              </a:rPr>
              <a:t>Третья фаза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“частичное осознание дефекта ребенка”, сопровождаемое чувством “хронической печали”. Это депрессивное состояние, являющееся “результатом постоянной зависимости родителей от потребностей ребенка, следствием отсутствия у него положительных изменений”.</a:t>
            </a:r>
          </a:p>
          <a:p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b="1" u="sng" dirty="0">
                <a:latin typeface="Arial" pitchFamily="34" charset="0"/>
                <a:cs typeface="Arial" pitchFamily="34" charset="0"/>
              </a:rPr>
              <a:t>Четвёртая фаза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начало социально-психологической адаптации всех членов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семьи, вызванной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принятием дефекта, установлением адекватных отношений со специалистами и достаточно разумным следованием их рекомендациям.</a:t>
            </a:r>
          </a:p>
        </p:txBody>
      </p:sp>
    </p:spTree>
    <p:extLst>
      <p:ext uri="{BB962C8B-B14F-4D97-AF65-F5344CB8AC3E}">
        <p14:creationId xmlns:p14="http://schemas.microsoft.com/office/powerpoint/2010/main" val="35755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75856" y="404664"/>
            <a:ext cx="46624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Игровая методика "Белая ворона"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980728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Arial" pitchFamily="34" charset="0"/>
                <a:cs typeface="Arial" pitchFamily="34" charset="0"/>
              </a:rPr>
              <a:t>Просим педагогов встать в круг спиной к центру. Прикрепляем каждому прищепку определенного цвета, а одну – белого. Затем все поворачиваются друг к другу и начинают искать себе подобных по цвету прищепки (образуются группы, а с белой прищепкой – один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).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Обсуждение: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Что почувствовал, когда понял, что один, не такой, как все? Попадал ли в подобную ситуацию? Испытывал такое чувство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Ваши ощущения, когда вы нашли похожих на себя и сформировали группу? Что вы чувствуете к одинокому человеку? Хотелось бы вам оказаться на его месте? Почему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33628"/>
            <a:ext cx="2160240" cy="2439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11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556</Words>
  <Application>Microsoft Office PowerPoint</Application>
  <PresentationFormat>Экран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ARM2</cp:lastModifiedBy>
  <cp:revision>10</cp:revision>
  <dcterms:created xsi:type="dcterms:W3CDTF">2022-08-22T21:09:56Z</dcterms:created>
  <dcterms:modified xsi:type="dcterms:W3CDTF">2022-08-23T04:38:45Z</dcterms:modified>
</cp:coreProperties>
</file>